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 id="265" r:id="rId2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eague Spartan" charset="1" panose="00000800000000000000"/>
      <p:regular r:id="rId10"/>
    </p:embeddedFont>
    <p:embeddedFont>
      <p:font typeface="Ovo" charset="1" panose="02020502070400060406"/>
      <p:regular r:id="rId11"/>
    </p:embeddedFont>
    <p:embeddedFont>
      <p:font typeface="Canva Sans" charset="1" panose="020B0503030501040103"/>
      <p:regular r:id="rId12"/>
    </p:embeddedFont>
    <p:embeddedFont>
      <p:font typeface="Canva Sans Bold" charset="1" panose="020B0803030501040103"/>
      <p:regular r:id="rId13"/>
    </p:embeddedFont>
    <p:embeddedFont>
      <p:font typeface="Canva Sans Italics" charset="1" panose="020B0503030501040103"/>
      <p:regular r:id="rId14"/>
    </p:embeddedFont>
    <p:embeddedFont>
      <p:font typeface="Canva Sans Bold Italics" charset="1" panose="020B0803030501040103"/>
      <p:regular r:id="rId15"/>
    </p:embeddedFont>
    <p:embeddedFont>
      <p:font typeface="Canva Sans Medium" charset="1" panose="020B0603030501040103"/>
      <p:regular r:id="rId16"/>
    </p:embeddedFont>
    <p:embeddedFont>
      <p:font typeface="Canva Sans Medium Italics" charset="1" panose="020B0603030501040103"/>
      <p:regular r:id="rId17"/>
    </p:embeddedFont>
    <p:embeddedFont>
      <p:font typeface="Anaktoria" charset="1" panose="02020602090805090A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jpeg>
</file>

<file path=ppt/media/image2.gif>
</file>

<file path=ppt/media/image3.jpeg>
</file>

<file path=ppt/media/image4.jpeg>
</file>

<file path=ppt/media/image5.png>
</file>

<file path=ppt/media/image6.jpeg>
</file>

<file path=ppt/media/image7.pn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gif"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sp>
        <p:nvSpPr>
          <p:cNvPr name="AutoShape 2" id="2"/>
          <p:cNvSpPr/>
          <p:nvPr/>
        </p:nvSpPr>
        <p:spPr>
          <a:xfrm>
            <a:off x="0" y="1350953"/>
            <a:ext cx="18390752" cy="0"/>
          </a:xfrm>
          <a:prstGeom prst="line">
            <a:avLst/>
          </a:prstGeom>
          <a:ln cap="flat" w="19050">
            <a:solidFill>
              <a:srgbClr val="000000"/>
            </a:solidFill>
            <a:prstDash val="solid"/>
            <a:headEnd type="none" len="sm" w="sm"/>
            <a:tailEnd type="none" len="sm" w="sm"/>
          </a:ln>
        </p:spPr>
      </p:sp>
      <p:sp>
        <p:nvSpPr>
          <p:cNvPr name="Freeform 3" id="3"/>
          <p:cNvSpPr/>
          <p:nvPr/>
        </p:nvSpPr>
        <p:spPr>
          <a:xfrm flipH="false" flipV="false" rot="0">
            <a:off x="11715348" y="2629828"/>
            <a:ext cx="5858458" cy="6041126"/>
          </a:xfrm>
          <a:custGeom>
            <a:avLst/>
            <a:gdLst/>
            <a:ahLst/>
            <a:cxnLst/>
            <a:rect r="r" b="b" t="t" l="l"/>
            <a:pathLst>
              <a:path h="6041126" w="5858458">
                <a:moveTo>
                  <a:pt x="0" y="0"/>
                </a:moveTo>
                <a:lnTo>
                  <a:pt x="5858458" y="0"/>
                </a:lnTo>
                <a:lnTo>
                  <a:pt x="5858458" y="6041126"/>
                </a:lnTo>
                <a:lnTo>
                  <a:pt x="0" y="6041126"/>
                </a:lnTo>
                <a:lnTo>
                  <a:pt x="0" y="0"/>
                </a:lnTo>
                <a:close/>
              </a:path>
            </a:pathLst>
          </a:custGeom>
          <a:blipFill>
            <a:blip r:embed="rId2">
              <a:alphaModFix amt="94000"/>
            </a:blip>
            <a:stretch>
              <a:fillRect l="-1455" t="0" r="-1455" b="0"/>
            </a:stretch>
          </a:blipFill>
        </p:spPr>
      </p:sp>
      <p:sp>
        <p:nvSpPr>
          <p:cNvPr name="TextBox 4" id="4"/>
          <p:cNvSpPr txBox="true"/>
          <p:nvPr/>
        </p:nvSpPr>
        <p:spPr>
          <a:xfrm rot="0">
            <a:off x="4234982" y="7182569"/>
            <a:ext cx="3363299" cy="2415090"/>
          </a:xfrm>
          <a:prstGeom prst="rect">
            <a:avLst/>
          </a:prstGeom>
        </p:spPr>
        <p:txBody>
          <a:bodyPr anchor="t" rtlCol="false" tIns="0" lIns="0" bIns="0" rIns="0">
            <a:spAutoFit/>
          </a:bodyPr>
          <a:lstStyle/>
          <a:p>
            <a:pPr>
              <a:lnSpc>
                <a:spcPts val="3859"/>
              </a:lnSpc>
            </a:pPr>
            <a:r>
              <a:rPr lang="en-US" sz="2757">
                <a:solidFill>
                  <a:srgbClr val="000000"/>
                </a:solidFill>
                <a:latin typeface="Ovo"/>
              </a:rPr>
              <a:t>KASTHURI R</a:t>
            </a:r>
          </a:p>
          <a:p>
            <a:pPr>
              <a:lnSpc>
                <a:spcPts val="3859"/>
              </a:lnSpc>
            </a:pPr>
            <a:r>
              <a:rPr lang="en-US" sz="2757">
                <a:solidFill>
                  <a:srgbClr val="000000"/>
                </a:solidFill>
                <a:latin typeface="Ovo"/>
              </a:rPr>
              <a:t>MONIKA C</a:t>
            </a:r>
          </a:p>
          <a:p>
            <a:pPr>
              <a:lnSpc>
                <a:spcPts val="3859"/>
              </a:lnSpc>
            </a:pPr>
            <a:r>
              <a:rPr lang="en-US" sz="2757">
                <a:solidFill>
                  <a:srgbClr val="000000"/>
                </a:solidFill>
                <a:latin typeface="Ovo"/>
              </a:rPr>
              <a:t>HARSHINI D</a:t>
            </a:r>
          </a:p>
          <a:p>
            <a:pPr>
              <a:lnSpc>
                <a:spcPts val="3859"/>
              </a:lnSpc>
            </a:pPr>
            <a:r>
              <a:rPr lang="en-US" sz="2757">
                <a:solidFill>
                  <a:srgbClr val="000000"/>
                </a:solidFill>
                <a:latin typeface="Ovo"/>
              </a:rPr>
              <a:t>DHANUSH PRIYA RB</a:t>
            </a:r>
          </a:p>
          <a:p>
            <a:pPr>
              <a:lnSpc>
                <a:spcPts val="3859"/>
              </a:lnSpc>
            </a:pPr>
          </a:p>
        </p:txBody>
      </p:sp>
      <p:sp>
        <p:nvSpPr>
          <p:cNvPr name="TextBox 5" id="5"/>
          <p:cNvSpPr txBox="true"/>
          <p:nvPr/>
        </p:nvSpPr>
        <p:spPr>
          <a:xfrm rot="0">
            <a:off x="0" y="3061254"/>
            <a:ext cx="10820344" cy="2583802"/>
          </a:xfrm>
          <a:prstGeom prst="rect">
            <a:avLst/>
          </a:prstGeom>
        </p:spPr>
        <p:txBody>
          <a:bodyPr anchor="t" rtlCol="false" tIns="0" lIns="0" bIns="0" rIns="0">
            <a:spAutoFit/>
          </a:bodyPr>
          <a:lstStyle/>
          <a:p>
            <a:pPr algn="ctr">
              <a:lnSpc>
                <a:spcPts val="10360"/>
              </a:lnSpc>
              <a:spcBef>
                <a:spcPct val="0"/>
              </a:spcBef>
            </a:pPr>
            <a:r>
              <a:rPr lang="en-US" sz="7400">
                <a:solidFill>
                  <a:srgbClr val="000000"/>
                </a:solidFill>
                <a:latin typeface="League Spartan"/>
              </a:rPr>
              <a:t>ROAD ACCIDENT ANALYSIS</a:t>
            </a:r>
          </a:p>
        </p:txBody>
      </p:sp>
      <p:sp>
        <p:nvSpPr>
          <p:cNvPr name="TextBox 6" id="6"/>
          <p:cNvSpPr txBox="true"/>
          <p:nvPr/>
        </p:nvSpPr>
        <p:spPr>
          <a:xfrm rot="0">
            <a:off x="1204496" y="5984207"/>
            <a:ext cx="2436614" cy="1856105"/>
          </a:xfrm>
          <a:prstGeom prst="rect">
            <a:avLst/>
          </a:prstGeom>
        </p:spPr>
        <p:txBody>
          <a:bodyPr anchor="t" rtlCol="false" tIns="0" lIns="0" bIns="0" rIns="0">
            <a:spAutoFit/>
          </a:bodyPr>
          <a:lstStyle/>
          <a:p>
            <a:pPr algn="ctr">
              <a:lnSpc>
                <a:spcPts val="7279"/>
              </a:lnSpc>
            </a:pPr>
            <a:r>
              <a:rPr lang="en-US" sz="5199">
                <a:solidFill>
                  <a:srgbClr val="000000"/>
                </a:solidFill>
                <a:latin typeface="Ovo"/>
              </a:rPr>
              <a:t>BY</a:t>
            </a:r>
          </a:p>
          <a:p>
            <a:pPr algn="ctr">
              <a:lnSpc>
                <a:spcPts val="7559"/>
              </a:lnSpc>
            </a:pPr>
            <a:r>
              <a:rPr lang="en-US" sz="5399">
                <a:solidFill>
                  <a:srgbClr val="000000"/>
                </a:solidFill>
                <a:latin typeface="Anaktoria"/>
              </a:rPr>
              <a:t>bee Team</a:t>
            </a:r>
          </a:p>
        </p:txBody>
      </p:sp>
      <p:pic>
        <p:nvPicPr>
          <p:cNvPr name="Picture 7" id="7"/>
          <p:cNvPicPr>
            <a:picLocks noChangeAspect="true"/>
          </p:cNvPicPr>
          <p:nvPr/>
        </p:nvPicPr>
        <p:blipFill>
          <a:blip r:embed="rId3"/>
          <a:srcRect l="0" t="0" r="0" b="0"/>
          <a:stretch>
            <a:fillRect/>
          </a:stretch>
        </p:blipFill>
        <p:spPr>
          <a:xfrm flipH="false" flipV="false" rot="0">
            <a:off x="15908481" y="763597"/>
            <a:ext cx="2379519" cy="2440533"/>
          </a:xfrm>
          <a:prstGeom prst="rect">
            <a:avLst/>
          </a:prstGeom>
        </p:spPr>
      </p:pic>
    </p:spTree>
  </p:cSld>
  <p:clrMapOvr>
    <a:masterClrMapping/>
  </p:clrMapOvr>
</p:sld>
</file>

<file path=ppt/slides/slide10.xml><?xml version="1.0" encoding="utf-8"?>
<p:sld xmlns:p="http://schemas.openxmlformats.org/presentationml/2006/main" xmlns:a="http://schemas.openxmlformats.org/drawingml/2006/main">
  <p:cSld>
    <p:bg>
      <p:bgPr>
        <a:solidFill>
          <a:srgbClr val="FFBD59"/>
        </a:solidFill>
      </p:bgPr>
    </p:bg>
    <p:spTree>
      <p:nvGrpSpPr>
        <p:cNvPr id="1" name=""/>
        <p:cNvGrpSpPr/>
        <p:nvPr/>
      </p:nvGrpSpPr>
      <p:grpSpPr>
        <a:xfrm>
          <a:off x="0" y="0"/>
          <a:ext cx="0" cy="0"/>
          <a:chOff x="0" y="0"/>
          <a:chExt cx="0" cy="0"/>
        </a:xfrm>
      </p:grpSpPr>
      <p:sp>
        <p:nvSpPr>
          <p:cNvPr name="TextBox 2" id="2"/>
          <p:cNvSpPr txBox="true"/>
          <p:nvPr/>
        </p:nvSpPr>
        <p:spPr>
          <a:xfrm rot="0">
            <a:off x="4540160" y="3902573"/>
            <a:ext cx="9207679" cy="1708154"/>
          </a:xfrm>
          <a:prstGeom prst="rect">
            <a:avLst/>
          </a:prstGeom>
        </p:spPr>
        <p:txBody>
          <a:bodyPr anchor="t" rtlCol="false" tIns="0" lIns="0" bIns="0" rIns="0">
            <a:spAutoFit/>
          </a:bodyPr>
          <a:lstStyle/>
          <a:p>
            <a:pPr algn="ctr">
              <a:lnSpc>
                <a:spcPts val="13999"/>
              </a:lnSpc>
            </a:pPr>
            <a:r>
              <a:rPr lang="en-US" sz="9999">
                <a:solidFill>
                  <a:srgbClr val="000000"/>
                </a:solidFill>
                <a:latin typeface="Canva Sans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sp>
        <p:nvSpPr>
          <p:cNvPr name="AutoShape 2" id="2"/>
          <p:cNvSpPr/>
          <p:nvPr/>
        </p:nvSpPr>
        <p:spPr>
          <a:xfrm flipV="true">
            <a:off x="0" y="2325381"/>
            <a:ext cx="18293112" cy="0"/>
          </a:xfrm>
          <a:prstGeom prst="line">
            <a:avLst/>
          </a:prstGeom>
          <a:ln cap="flat" w="19050">
            <a:solidFill>
              <a:srgbClr val="000000"/>
            </a:solidFill>
            <a:prstDash val="solid"/>
            <a:headEnd type="none" len="sm" w="sm"/>
            <a:tailEnd type="none" len="sm" w="sm"/>
          </a:ln>
        </p:spPr>
      </p:sp>
      <p:sp>
        <p:nvSpPr>
          <p:cNvPr name="Freeform 3" id="3"/>
          <p:cNvSpPr/>
          <p:nvPr/>
        </p:nvSpPr>
        <p:spPr>
          <a:xfrm flipH="false" flipV="false" rot="0">
            <a:off x="1028700" y="3541208"/>
            <a:ext cx="5334875" cy="5029317"/>
          </a:xfrm>
          <a:custGeom>
            <a:avLst/>
            <a:gdLst/>
            <a:ahLst/>
            <a:cxnLst/>
            <a:rect r="r" b="b" t="t" l="l"/>
            <a:pathLst>
              <a:path h="5029317" w="5334875">
                <a:moveTo>
                  <a:pt x="0" y="0"/>
                </a:moveTo>
                <a:lnTo>
                  <a:pt x="5334875" y="0"/>
                </a:lnTo>
                <a:lnTo>
                  <a:pt x="5334875" y="5029317"/>
                </a:lnTo>
                <a:lnTo>
                  <a:pt x="0" y="5029317"/>
                </a:lnTo>
                <a:lnTo>
                  <a:pt x="0" y="0"/>
                </a:lnTo>
                <a:close/>
              </a:path>
            </a:pathLst>
          </a:custGeom>
          <a:blipFill>
            <a:blip r:embed="rId2"/>
            <a:stretch>
              <a:fillRect l="0" t="-3037" r="0" b="-3037"/>
            </a:stretch>
          </a:blipFill>
        </p:spPr>
      </p:sp>
      <p:sp>
        <p:nvSpPr>
          <p:cNvPr name="TextBox 4" id="4"/>
          <p:cNvSpPr txBox="true"/>
          <p:nvPr/>
        </p:nvSpPr>
        <p:spPr>
          <a:xfrm rot="0">
            <a:off x="528786" y="512841"/>
            <a:ext cx="14109496" cy="1285862"/>
          </a:xfrm>
          <a:prstGeom prst="rect">
            <a:avLst/>
          </a:prstGeom>
        </p:spPr>
        <p:txBody>
          <a:bodyPr anchor="t" rtlCol="false" tIns="0" lIns="0" bIns="0" rIns="0">
            <a:spAutoFit/>
          </a:bodyPr>
          <a:lstStyle/>
          <a:p>
            <a:pPr>
              <a:lnSpc>
                <a:spcPts val="10500"/>
              </a:lnSpc>
            </a:pPr>
            <a:r>
              <a:rPr lang="en-US" sz="7500">
                <a:solidFill>
                  <a:srgbClr val="000000"/>
                </a:solidFill>
                <a:latin typeface="League Spartan"/>
              </a:rPr>
              <a:t>Problem statement</a:t>
            </a:r>
          </a:p>
        </p:txBody>
      </p:sp>
      <p:sp>
        <p:nvSpPr>
          <p:cNvPr name="TextBox 5" id="5"/>
          <p:cNvSpPr txBox="true"/>
          <p:nvPr/>
        </p:nvSpPr>
        <p:spPr>
          <a:xfrm rot="0">
            <a:off x="6944925" y="3804156"/>
            <a:ext cx="10533611" cy="4427221"/>
          </a:xfrm>
          <a:prstGeom prst="rect">
            <a:avLst/>
          </a:prstGeom>
        </p:spPr>
        <p:txBody>
          <a:bodyPr anchor="t" rtlCol="false" tIns="0" lIns="0" bIns="0" rIns="0">
            <a:spAutoFit/>
          </a:bodyPr>
          <a:lstStyle/>
          <a:p>
            <a:pPr algn="just">
              <a:lnSpc>
                <a:spcPts val="5879"/>
              </a:lnSpc>
            </a:pPr>
            <a:r>
              <a:rPr lang="en-US" sz="4199">
                <a:solidFill>
                  <a:srgbClr val="000000"/>
                </a:solidFill>
                <a:latin typeface="Anaktoria"/>
              </a:rPr>
              <a:t>Develop a Road Accident Dashboard for 2021 and 2022. Highlight primary KPIs and include secondary KPIs by Accident impact. Provide clear Total Casualties and Total Accidents overview by Location, addressing client's need for insights into road accidents and trends.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sp>
        <p:nvSpPr>
          <p:cNvPr name="AutoShape 2" id="2"/>
          <p:cNvSpPr/>
          <p:nvPr/>
        </p:nvSpPr>
        <p:spPr>
          <a:xfrm flipV="true">
            <a:off x="-5112" y="1471361"/>
            <a:ext cx="18293112" cy="0"/>
          </a:xfrm>
          <a:prstGeom prst="line">
            <a:avLst/>
          </a:prstGeom>
          <a:ln cap="flat" w="19050">
            <a:solidFill>
              <a:srgbClr val="000000"/>
            </a:solidFill>
            <a:prstDash val="solid"/>
            <a:headEnd type="none" len="sm" w="sm"/>
            <a:tailEnd type="none" len="sm" w="sm"/>
          </a:ln>
        </p:spPr>
      </p:sp>
      <p:sp>
        <p:nvSpPr>
          <p:cNvPr name="Freeform 3" id="3"/>
          <p:cNvSpPr/>
          <p:nvPr/>
        </p:nvSpPr>
        <p:spPr>
          <a:xfrm flipH="false" flipV="false" rot="0">
            <a:off x="1877881" y="1728536"/>
            <a:ext cx="14874440" cy="7559091"/>
          </a:xfrm>
          <a:custGeom>
            <a:avLst/>
            <a:gdLst/>
            <a:ahLst/>
            <a:cxnLst/>
            <a:rect r="r" b="b" t="t" l="l"/>
            <a:pathLst>
              <a:path h="7559091" w="14874440">
                <a:moveTo>
                  <a:pt x="0" y="0"/>
                </a:moveTo>
                <a:lnTo>
                  <a:pt x="14874440" y="0"/>
                </a:lnTo>
                <a:lnTo>
                  <a:pt x="14874440" y="7559091"/>
                </a:lnTo>
                <a:lnTo>
                  <a:pt x="0" y="7559091"/>
                </a:lnTo>
                <a:lnTo>
                  <a:pt x="0" y="0"/>
                </a:lnTo>
                <a:close/>
              </a:path>
            </a:pathLst>
          </a:custGeom>
          <a:blipFill>
            <a:blip r:embed="rId2"/>
            <a:stretch>
              <a:fillRect l="0" t="-4681" r="0" b="-6126"/>
            </a:stretch>
          </a:blipFill>
        </p:spPr>
      </p:sp>
      <p:grpSp>
        <p:nvGrpSpPr>
          <p:cNvPr name="Group 4" id="4"/>
          <p:cNvGrpSpPr/>
          <p:nvPr/>
        </p:nvGrpSpPr>
        <p:grpSpPr>
          <a:xfrm rot="0">
            <a:off x="1746847" y="8902078"/>
            <a:ext cx="2361743" cy="497021"/>
            <a:chOff x="0" y="0"/>
            <a:chExt cx="622023" cy="130903"/>
          </a:xfrm>
        </p:grpSpPr>
        <p:sp>
          <p:nvSpPr>
            <p:cNvPr name="Freeform 5" id="5"/>
            <p:cNvSpPr/>
            <p:nvPr/>
          </p:nvSpPr>
          <p:spPr>
            <a:xfrm flipH="false" flipV="false" rot="0">
              <a:off x="0" y="0"/>
              <a:ext cx="622023" cy="130903"/>
            </a:xfrm>
            <a:custGeom>
              <a:avLst/>
              <a:gdLst/>
              <a:ahLst/>
              <a:cxnLst/>
              <a:rect r="r" b="b" t="t" l="l"/>
              <a:pathLst>
                <a:path h="130903" w="622023">
                  <a:moveTo>
                    <a:pt x="0" y="0"/>
                  </a:moveTo>
                  <a:lnTo>
                    <a:pt x="622023" y="0"/>
                  </a:lnTo>
                  <a:lnTo>
                    <a:pt x="622023" y="130903"/>
                  </a:lnTo>
                  <a:lnTo>
                    <a:pt x="0" y="130903"/>
                  </a:lnTo>
                  <a:close/>
                </a:path>
              </a:pathLst>
            </a:custGeom>
            <a:solidFill>
              <a:srgbClr val="000000">
                <a:alpha val="0"/>
              </a:srgbClr>
            </a:solidFill>
            <a:ln w="85725">
              <a:solidFill>
                <a:srgbClr val="FF3131"/>
              </a:solidFill>
            </a:ln>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860399" y="352568"/>
            <a:ext cx="5886228" cy="863600"/>
          </a:xfrm>
          <a:prstGeom prst="rect">
            <a:avLst/>
          </a:prstGeom>
        </p:spPr>
        <p:txBody>
          <a:bodyPr anchor="t" rtlCol="false" tIns="0" lIns="0" bIns="0" rIns="0">
            <a:spAutoFit/>
          </a:bodyPr>
          <a:lstStyle/>
          <a:p>
            <a:pPr algn="ctr">
              <a:lnSpc>
                <a:spcPts val="7000"/>
              </a:lnSpc>
            </a:pPr>
            <a:r>
              <a:rPr lang="en-US" sz="5000">
                <a:solidFill>
                  <a:srgbClr val="000000"/>
                </a:solidFill>
                <a:latin typeface="League Spartan"/>
              </a:rPr>
              <a:t>DATASET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sp>
        <p:nvSpPr>
          <p:cNvPr name="TextBox 2" id="2"/>
          <p:cNvSpPr txBox="true"/>
          <p:nvPr/>
        </p:nvSpPr>
        <p:spPr>
          <a:xfrm rot="0">
            <a:off x="467222" y="165100"/>
            <a:ext cx="5188982" cy="863600"/>
          </a:xfrm>
          <a:prstGeom prst="rect">
            <a:avLst/>
          </a:prstGeom>
        </p:spPr>
        <p:txBody>
          <a:bodyPr anchor="t" rtlCol="false" tIns="0" lIns="0" bIns="0" rIns="0">
            <a:spAutoFit/>
          </a:bodyPr>
          <a:lstStyle/>
          <a:p>
            <a:pPr algn="ctr">
              <a:lnSpc>
                <a:spcPts val="7000"/>
              </a:lnSpc>
            </a:pPr>
            <a:r>
              <a:rPr lang="en-US" sz="5000">
                <a:solidFill>
                  <a:srgbClr val="000000"/>
                </a:solidFill>
                <a:latin typeface="Canva Sans Bold"/>
              </a:rPr>
              <a:t>CLEAN DATASET</a:t>
            </a:r>
          </a:p>
        </p:txBody>
      </p:sp>
      <p:sp>
        <p:nvSpPr>
          <p:cNvPr name="AutoShape 3" id="3"/>
          <p:cNvSpPr/>
          <p:nvPr/>
        </p:nvSpPr>
        <p:spPr>
          <a:xfrm flipV="true">
            <a:off x="0" y="1471361"/>
            <a:ext cx="18293112" cy="0"/>
          </a:xfrm>
          <a:prstGeom prst="line">
            <a:avLst/>
          </a:prstGeom>
          <a:ln cap="flat" w="19050">
            <a:solidFill>
              <a:srgbClr val="000000"/>
            </a:solidFill>
            <a:prstDash val="solid"/>
            <a:headEnd type="none" len="sm" w="sm"/>
            <a:tailEnd type="none" len="sm" w="sm"/>
          </a:ln>
        </p:spPr>
      </p:sp>
      <p:sp>
        <p:nvSpPr>
          <p:cNvPr name="Freeform 4" id="4"/>
          <p:cNvSpPr/>
          <p:nvPr/>
        </p:nvSpPr>
        <p:spPr>
          <a:xfrm flipH="false" flipV="false" rot="0">
            <a:off x="467222" y="3688976"/>
            <a:ext cx="3869145" cy="4337385"/>
          </a:xfrm>
          <a:custGeom>
            <a:avLst/>
            <a:gdLst/>
            <a:ahLst/>
            <a:cxnLst/>
            <a:rect r="r" b="b" t="t" l="l"/>
            <a:pathLst>
              <a:path h="4337385" w="3869145">
                <a:moveTo>
                  <a:pt x="0" y="0"/>
                </a:moveTo>
                <a:lnTo>
                  <a:pt x="3869145" y="0"/>
                </a:lnTo>
                <a:lnTo>
                  <a:pt x="3869145" y="4337385"/>
                </a:lnTo>
                <a:lnTo>
                  <a:pt x="0" y="4337385"/>
                </a:lnTo>
                <a:lnTo>
                  <a:pt x="0" y="0"/>
                </a:lnTo>
                <a:close/>
              </a:path>
            </a:pathLst>
          </a:custGeom>
          <a:blipFill>
            <a:blip r:embed="rId2"/>
            <a:stretch>
              <a:fillRect l="-152828" t="-39359" r="-52170" b="-162104"/>
            </a:stretch>
          </a:blipFill>
        </p:spPr>
      </p:sp>
      <p:sp>
        <p:nvSpPr>
          <p:cNvPr name="Freeform 5" id="5"/>
          <p:cNvSpPr/>
          <p:nvPr/>
        </p:nvSpPr>
        <p:spPr>
          <a:xfrm flipH="false" flipV="false" rot="0">
            <a:off x="4480267" y="1909511"/>
            <a:ext cx="13630755" cy="7245584"/>
          </a:xfrm>
          <a:custGeom>
            <a:avLst/>
            <a:gdLst/>
            <a:ahLst/>
            <a:cxnLst/>
            <a:rect r="r" b="b" t="t" l="l"/>
            <a:pathLst>
              <a:path h="7245584" w="13630755">
                <a:moveTo>
                  <a:pt x="0" y="0"/>
                </a:moveTo>
                <a:lnTo>
                  <a:pt x="13630755" y="0"/>
                </a:lnTo>
                <a:lnTo>
                  <a:pt x="13630755" y="7245585"/>
                </a:lnTo>
                <a:lnTo>
                  <a:pt x="0" y="7245585"/>
                </a:lnTo>
                <a:lnTo>
                  <a:pt x="0" y="0"/>
                </a:lnTo>
                <a:close/>
              </a:path>
            </a:pathLst>
          </a:custGeom>
          <a:blipFill>
            <a:blip r:embed="rId3"/>
            <a:stretch>
              <a:fillRect l="0" t="0" r="0" b="0"/>
            </a:stretch>
          </a:blipFill>
        </p:spPr>
      </p:sp>
      <p:sp>
        <p:nvSpPr>
          <p:cNvPr name="TextBox 6" id="6"/>
          <p:cNvSpPr txBox="true"/>
          <p:nvPr/>
        </p:nvSpPr>
        <p:spPr>
          <a:xfrm rot="0">
            <a:off x="467222" y="2333250"/>
            <a:ext cx="3428727" cy="927101"/>
          </a:xfrm>
          <a:prstGeom prst="rect">
            <a:avLst/>
          </a:prstGeom>
        </p:spPr>
        <p:txBody>
          <a:bodyPr anchor="t" rtlCol="false" tIns="0" lIns="0" bIns="0" rIns="0">
            <a:spAutoFit/>
          </a:bodyPr>
          <a:lstStyle/>
          <a:p>
            <a:pPr algn="ctr">
              <a:lnSpc>
                <a:spcPts val="7699"/>
              </a:lnSpc>
            </a:pPr>
            <a:r>
              <a:rPr lang="en-US" sz="5499">
                <a:solidFill>
                  <a:srgbClr val="000000"/>
                </a:solidFill>
                <a:latin typeface="Canva Sans Bold"/>
              </a:rPr>
              <a:t>ISSUE</a:t>
            </a:r>
          </a:p>
        </p:txBody>
      </p:sp>
      <p:grpSp>
        <p:nvGrpSpPr>
          <p:cNvPr name="Group 7" id="7"/>
          <p:cNvGrpSpPr/>
          <p:nvPr/>
        </p:nvGrpSpPr>
        <p:grpSpPr>
          <a:xfrm rot="0">
            <a:off x="4336367" y="8761279"/>
            <a:ext cx="4043348" cy="497021"/>
            <a:chOff x="0" y="0"/>
            <a:chExt cx="1064915" cy="130903"/>
          </a:xfrm>
        </p:grpSpPr>
        <p:sp>
          <p:nvSpPr>
            <p:cNvPr name="Freeform 8" id="8"/>
            <p:cNvSpPr/>
            <p:nvPr/>
          </p:nvSpPr>
          <p:spPr>
            <a:xfrm flipH="false" flipV="false" rot="0">
              <a:off x="0" y="0"/>
              <a:ext cx="1064915" cy="130903"/>
            </a:xfrm>
            <a:custGeom>
              <a:avLst/>
              <a:gdLst/>
              <a:ahLst/>
              <a:cxnLst/>
              <a:rect r="r" b="b" t="t" l="l"/>
              <a:pathLst>
                <a:path h="130903" w="1064915">
                  <a:moveTo>
                    <a:pt x="0" y="0"/>
                  </a:moveTo>
                  <a:lnTo>
                    <a:pt x="1064915" y="0"/>
                  </a:lnTo>
                  <a:lnTo>
                    <a:pt x="1064915" y="130903"/>
                  </a:lnTo>
                  <a:lnTo>
                    <a:pt x="0" y="130903"/>
                  </a:lnTo>
                  <a:close/>
                </a:path>
              </a:pathLst>
            </a:custGeom>
            <a:solidFill>
              <a:srgbClr val="000000">
                <a:alpha val="0"/>
              </a:srgbClr>
            </a:solidFill>
            <a:ln w="85725">
              <a:solidFill>
                <a:srgbClr val="FF3131"/>
              </a:solidFill>
            </a:ln>
          </p:spPr>
        </p:sp>
        <p:sp>
          <p:nvSpPr>
            <p:cNvPr name="TextBox 9" id="9"/>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sp>
        <p:nvSpPr>
          <p:cNvPr name="AutoShape 2" id="2"/>
          <p:cNvSpPr/>
          <p:nvPr/>
        </p:nvSpPr>
        <p:spPr>
          <a:xfrm flipV="true">
            <a:off x="0" y="1471361"/>
            <a:ext cx="18293112" cy="0"/>
          </a:xfrm>
          <a:prstGeom prst="line">
            <a:avLst/>
          </a:prstGeom>
          <a:ln cap="flat" w="19050">
            <a:solidFill>
              <a:srgbClr val="000000"/>
            </a:solidFill>
            <a:prstDash val="solid"/>
            <a:headEnd type="none" len="sm" w="sm"/>
            <a:tailEnd type="none" len="sm" w="sm"/>
          </a:ln>
        </p:spPr>
      </p:sp>
      <p:sp>
        <p:nvSpPr>
          <p:cNvPr name="Freeform 3" id="3"/>
          <p:cNvSpPr/>
          <p:nvPr/>
        </p:nvSpPr>
        <p:spPr>
          <a:xfrm flipH="false" flipV="false" rot="0">
            <a:off x="8109609" y="5543715"/>
            <a:ext cx="8794852" cy="4451715"/>
          </a:xfrm>
          <a:custGeom>
            <a:avLst/>
            <a:gdLst/>
            <a:ahLst/>
            <a:cxnLst/>
            <a:rect r="r" b="b" t="t" l="l"/>
            <a:pathLst>
              <a:path h="4451715" w="8794852">
                <a:moveTo>
                  <a:pt x="0" y="0"/>
                </a:moveTo>
                <a:lnTo>
                  <a:pt x="8794852" y="0"/>
                </a:lnTo>
                <a:lnTo>
                  <a:pt x="8794852" y="4451715"/>
                </a:lnTo>
                <a:lnTo>
                  <a:pt x="0" y="4451715"/>
                </a:lnTo>
                <a:lnTo>
                  <a:pt x="0" y="0"/>
                </a:lnTo>
                <a:close/>
              </a:path>
            </a:pathLst>
          </a:custGeom>
          <a:blipFill>
            <a:blip r:embed="rId2"/>
            <a:stretch>
              <a:fillRect l="-19421" t="-77228" r="-93899" b="-289737"/>
            </a:stretch>
          </a:blipFill>
        </p:spPr>
      </p:sp>
      <p:sp>
        <p:nvSpPr>
          <p:cNvPr name="Freeform 4" id="4"/>
          <p:cNvSpPr/>
          <p:nvPr/>
        </p:nvSpPr>
        <p:spPr>
          <a:xfrm flipH="false" flipV="false" rot="0">
            <a:off x="598526" y="2688752"/>
            <a:ext cx="430174" cy="425709"/>
          </a:xfrm>
          <a:custGeom>
            <a:avLst/>
            <a:gdLst/>
            <a:ahLst/>
            <a:cxnLst/>
            <a:rect r="r" b="b" t="t" l="l"/>
            <a:pathLst>
              <a:path h="425709" w="430174">
                <a:moveTo>
                  <a:pt x="0" y="0"/>
                </a:moveTo>
                <a:lnTo>
                  <a:pt x="430174" y="0"/>
                </a:lnTo>
                <a:lnTo>
                  <a:pt x="430174" y="425709"/>
                </a:lnTo>
                <a:lnTo>
                  <a:pt x="0" y="42570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2799019" y="165100"/>
            <a:ext cx="12944143" cy="863600"/>
          </a:xfrm>
          <a:prstGeom prst="rect">
            <a:avLst/>
          </a:prstGeom>
        </p:spPr>
        <p:txBody>
          <a:bodyPr anchor="t" rtlCol="false" tIns="0" lIns="0" bIns="0" rIns="0">
            <a:spAutoFit/>
          </a:bodyPr>
          <a:lstStyle/>
          <a:p>
            <a:pPr algn="ctr">
              <a:lnSpc>
                <a:spcPts val="7000"/>
              </a:lnSpc>
            </a:pPr>
            <a:r>
              <a:rPr lang="en-US" sz="5000">
                <a:solidFill>
                  <a:srgbClr val="000000"/>
                </a:solidFill>
                <a:latin typeface="Canva Sans Bold"/>
              </a:rPr>
              <a:t>DAX EXPRESSIONS</a:t>
            </a:r>
          </a:p>
        </p:txBody>
      </p:sp>
      <p:sp>
        <p:nvSpPr>
          <p:cNvPr name="TextBox 6" id="6"/>
          <p:cNvSpPr txBox="true"/>
          <p:nvPr/>
        </p:nvSpPr>
        <p:spPr>
          <a:xfrm rot="0">
            <a:off x="598526" y="1675468"/>
            <a:ext cx="5316509" cy="688974"/>
          </a:xfrm>
          <a:prstGeom prst="rect">
            <a:avLst/>
          </a:prstGeom>
        </p:spPr>
        <p:txBody>
          <a:bodyPr anchor="t" rtlCol="false" tIns="0" lIns="0" bIns="0" rIns="0">
            <a:spAutoFit/>
          </a:bodyPr>
          <a:lstStyle/>
          <a:p>
            <a:pPr algn="ctr">
              <a:lnSpc>
                <a:spcPts val="5600"/>
              </a:lnSpc>
            </a:pPr>
            <a:r>
              <a:rPr lang="en-US" sz="4000">
                <a:solidFill>
                  <a:srgbClr val="000000"/>
                </a:solidFill>
                <a:latin typeface="Canva Sans Bold"/>
              </a:rPr>
              <a:t>DATA PROCESSING</a:t>
            </a:r>
          </a:p>
        </p:txBody>
      </p:sp>
      <p:sp>
        <p:nvSpPr>
          <p:cNvPr name="TextBox 7" id="7"/>
          <p:cNvSpPr txBox="true"/>
          <p:nvPr/>
        </p:nvSpPr>
        <p:spPr>
          <a:xfrm rot="0">
            <a:off x="1212854" y="7080598"/>
            <a:ext cx="5316509" cy="688974"/>
          </a:xfrm>
          <a:prstGeom prst="rect">
            <a:avLst/>
          </a:prstGeom>
        </p:spPr>
        <p:txBody>
          <a:bodyPr anchor="t" rtlCol="false" tIns="0" lIns="0" bIns="0" rIns="0">
            <a:spAutoFit/>
          </a:bodyPr>
          <a:lstStyle/>
          <a:p>
            <a:pPr algn="ctr">
              <a:lnSpc>
                <a:spcPts val="5600"/>
              </a:lnSpc>
            </a:pPr>
            <a:r>
              <a:rPr lang="en-US" sz="4000">
                <a:solidFill>
                  <a:srgbClr val="000000"/>
                </a:solidFill>
                <a:latin typeface="Canva Sans Bold"/>
              </a:rPr>
              <a:t>DATA MODELING</a:t>
            </a:r>
          </a:p>
        </p:txBody>
      </p:sp>
      <p:sp>
        <p:nvSpPr>
          <p:cNvPr name="TextBox 8" id="8"/>
          <p:cNvSpPr txBox="true"/>
          <p:nvPr/>
        </p:nvSpPr>
        <p:spPr>
          <a:xfrm rot="0">
            <a:off x="1212854" y="2578074"/>
            <a:ext cx="14578157" cy="580391"/>
          </a:xfrm>
          <a:prstGeom prst="rect">
            <a:avLst/>
          </a:prstGeom>
        </p:spPr>
        <p:txBody>
          <a:bodyPr anchor="t" rtlCol="false" tIns="0" lIns="0" bIns="0" rIns="0">
            <a:spAutoFit/>
          </a:bodyPr>
          <a:lstStyle/>
          <a:p>
            <a:pPr algn="just">
              <a:lnSpc>
                <a:spcPts val="4759"/>
              </a:lnSpc>
            </a:pPr>
            <a:r>
              <a:rPr lang="en-US" sz="3399">
                <a:solidFill>
                  <a:srgbClr val="000000"/>
                </a:solidFill>
                <a:latin typeface="Anaktoria"/>
              </a:rPr>
              <a:t>Calendar = CALENDAR(MIN(Data[Accident Date]),MAX(Data[Accident Date]))</a:t>
            </a:r>
          </a:p>
        </p:txBody>
      </p:sp>
      <p:sp>
        <p:nvSpPr>
          <p:cNvPr name="TextBox 9" id="9"/>
          <p:cNvSpPr txBox="true"/>
          <p:nvPr/>
        </p:nvSpPr>
        <p:spPr>
          <a:xfrm rot="0">
            <a:off x="1212854" y="3327655"/>
            <a:ext cx="14578157" cy="580391"/>
          </a:xfrm>
          <a:prstGeom prst="rect">
            <a:avLst/>
          </a:prstGeom>
        </p:spPr>
        <p:txBody>
          <a:bodyPr anchor="t" rtlCol="false" tIns="0" lIns="0" bIns="0" rIns="0">
            <a:spAutoFit/>
          </a:bodyPr>
          <a:lstStyle/>
          <a:p>
            <a:pPr algn="just">
              <a:lnSpc>
                <a:spcPts val="4759"/>
              </a:lnSpc>
            </a:pPr>
            <a:r>
              <a:rPr lang="en-US" sz="3399">
                <a:solidFill>
                  <a:srgbClr val="000000"/>
                </a:solidFill>
                <a:latin typeface="Anaktoria"/>
              </a:rPr>
              <a:t>Year = YEAR('Calendar'[Date])</a:t>
            </a:r>
          </a:p>
        </p:txBody>
      </p:sp>
      <p:sp>
        <p:nvSpPr>
          <p:cNvPr name="TextBox 10" id="10"/>
          <p:cNvSpPr txBox="true"/>
          <p:nvPr/>
        </p:nvSpPr>
        <p:spPr>
          <a:xfrm rot="0">
            <a:off x="1212854" y="4079496"/>
            <a:ext cx="14578157" cy="580391"/>
          </a:xfrm>
          <a:prstGeom prst="rect">
            <a:avLst/>
          </a:prstGeom>
        </p:spPr>
        <p:txBody>
          <a:bodyPr anchor="t" rtlCol="false" tIns="0" lIns="0" bIns="0" rIns="0">
            <a:spAutoFit/>
          </a:bodyPr>
          <a:lstStyle/>
          <a:p>
            <a:pPr algn="just">
              <a:lnSpc>
                <a:spcPts val="4759"/>
              </a:lnSpc>
            </a:pPr>
            <a:r>
              <a:rPr lang="en-US" sz="3399">
                <a:solidFill>
                  <a:srgbClr val="000000"/>
                </a:solidFill>
                <a:latin typeface="Anaktoria"/>
              </a:rPr>
              <a:t>Month = FORMAT('Calendar'[Date],"mmm")</a:t>
            </a:r>
          </a:p>
        </p:txBody>
      </p:sp>
      <p:sp>
        <p:nvSpPr>
          <p:cNvPr name="TextBox 11" id="11"/>
          <p:cNvSpPr txBox="true"/>
          <p:nvPr/>
        </p:nvSpPr>
        <p:spPr>
          <a:xfrm rot="0">
            <a:off x="1212854" y="4831336"/>
            <a:ext cx="14578157" cy="580391"/>
          </a:xfrm>
          <a:prstGeom prst="rect">
            <a:avLst/>
          </a:prstGeom>
        </p:spPr>
        <p:txBody>
          <a:bodyPr anchor="t" rtlCol="false" tIns="0" lIns="0" bIns="0" rIns="0">
            <a:spAutoFit/>
          </a:bodyPr>
          <a:lstStyle/>
          <a:p>
            <a:pPr algn="just">
              <a:lnSpc>
                <a:spcPts val="4759"/>
              </a:lnSpc>
            </a:pPr>
            <a:r>
              <a:rPr lang="en-US" sz="3399">
                <a:solidFill>
                  <a:srgbClr val="000000"/>
                </a:solidFill>
                <a:latin typeface="Anaktoria"/>
              </a:rPr>
              <a:t>Month Number = MONTH('Calendar'[Date])</a:t>
            </a:r>
          </a:p>
        </p:txBody>
      </p:sp>
      <p:sp>
        <p:nvSpPr>
          <p:cNvPr name="Freeform 12" id="12"/>
          <p:cNvSpPr/>
          <p:nvPr/>
        </p:nvSpPr>
        <p:spPr>
          <a:xfrm flipH="false" flipV="false" rot="0">
            <a:off x="598526" y="3390686"/>
            <a:ext cx="430174" cy="425709"/>
          </a:xfrm>
          <a:custGeom>
            <a:avLst/>
            <a:gdLst/>
            <a:ahLst/>
            <a:cxnLst/>
            <a:rect r="r" b="b" t="t" l="l"/>
            <a:pathLst>
              <a:path h="425709" w="430174">
                <a:moveTo>
                  <a:pt x="0" y="0"/>
                </a:moveTo>
                <a:lnTo>
                  <a:pt x="430174" y="0"/>
                </a:lnTo>
                <a:lnTo>
                  <a:pt x="430174" y="425708"/>
                </a:lnTo>
                <a:lnTo>
                  <a:pt x="0" y="42570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598526" y="4188352"/>
            <a:ext cx="430174" cy="425709"/>
          </a:xfrm>
          <a:custGeom>
            <a:avLst/>
            <a:gdLst/>
            <a:ahLst/>
            <a:cxnLst/>
            <a:rect r="r" b="b" t="t" l="l"/>
            <a:pathLst>
              <a:path h="425709" w="430174">
                <a:moveTo>
                  <a:pt x="0" y="0"/>
                </a:moveTo>
                <a:lnTo>
                  <a:pt x="430174" y="0"/>
                </a:lnTo>
                <a:lnTo>
                  <a:pt x="430174" y="425709"/>
                </a:lnTo>
                <a:lnTo>
                  <a:pt x="0" y="42570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598526" y="4942015"/>
            <a:ext cx="430174" cy="425709"/>
          </a:xfrm>
          <a:custGeom>
            <a:avLst/>
            <a:gdLst/>
            <a:ahLst/>
            <a:cxnLst/>
            <a:rect r="r" b="b" t="t" l="l"/>
            <a:pathLst>
              <a:path h="425709" w="430174">
                <a:moveTo>
                  <a:pt x="0" y="0"/>
                </a:moveTo>
                <a:lnTo>
                  <a:pt x="430174" y="0"/>
                </a:lnTo>
                <a:lnTo>
                  <a:pt x="430174" y="425708"/>
                </a:lnTo>
                <a:lnTo>
                  <a:pt x="0" y="42570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sp>
        <p:nvSpPr>
          <p:cNvPr name="AutoShape 2" id="2"/>
          <p:cNvSpPr/>
          <p:nvPr/>
        </p:nvSpPr>
        <p:spPr>
          <a:xfrm flipV="true">
            <a:off x="0" y="1471361"/>
            <a:ext cx="18293112" cy="0"/>
          </a:xfrm>
          <a:prstGeom prst="line">
            <a:avLst/>
          </a:prstGeom>
          <a:ln cap="flat" w="19050">
            <a:solidFill>
              <a:srgbClr val="000000"/>
            </a:solidFill>
            <a:prstDash val="solid"/>
            <a:headEnd type="none" len="sm" w="sm"/>
            <a:tailEnd type="none" len="sm" w="sm"/>
          </a:ln>
        </p:spPr>
      </p:sp>
      <p:sp>
        <p:nvSpPr>
          <p:cNvPr name="TextBox 3" id="3"/>
          <p:cNvSpPr txBox="true"/>
          <p:nvPr/>
        </p:nvSpPr>
        <p:spPr>
          <a:xfrm rot="0">
            <a:off x="1120777" y="1905634"/>
            <a:ext cx="16415044" cy="8117206"/>
          </a:xfrm>
          <a:prstGeom prst="rect">
            <a:avLst/>
          </a:prstGeom>
        </p:spPr>
        <p:txBody>
          <a:bodyPr anchor="t" rtlCol="false" tIns="0" lIns="0" bIns="0" rIns="0">
            <a:spAutoFit/>
          </a:bodyPr>
          <a:lstStyle/>
          <a:p>
            <a:pPr algn="just">
              <a:lnSpc>
                <a:spcPts val="4619"/>
              </a:lnSpc>
            </a:pPr>
            <a:r>
              <a:rPr lang="en-US" sz="3299">
                <a:solidFill>
                  <a:srgbClr val="000000"/>
                </a:solidFill>
                <a:latin typeface="Anaktoria"/>
              </a:rPr>
              <a:t>Primary KPI - Total Casualties and Total Accident values for Current Year and YoY growth</a:t>
            </a:r>
          </a:p>
          <a:p>
            <a:pPr algn="just">
              <a:lnSpc>
                <a:spcPts val="4619"/>
              </a:lnSpc>
            </a:pPr>
          </a:p>
          <a:p>
            <a:pPr algn="just">
              <a:lnSpc>
                <a:spcPts val="4619"/>
              </a:lnSpc>
            </a:pPr>
            <a:r>
              <a:rPr lang="en-US" sz="3299">
                <a:solidFill>
                  <a:srgbClr val="000000"/>
                </a:solidFill>
                <a:latin typeface="Anaktoria"/>
              </a:rPr>
              <a:t>Primary KPI's - Total Casualties by Accident Severity for Current Year and YoY growth</a:t>
            </a:r>
          </a:p>
          <a:p>
            <a:pPr algn="just">
              <a:lnSpc>
                <a:spcPts val="4619"/>
              </a:lnSpc>
            </a:pPr>
          </a:p>
          <a:p>
            <a:pPr algn="just">
              <a:lnSpc>
                <a:spcPts val="4619"/>
              </a:lnSpc>
            </a:pPr>
            <a:r>
              <a:rPr lang="en-US" sz="3299">
                <a:solidFill>
                  <a:srgbClr val="000000"/>
                </a:solidFill>
                <a:latin typeface="Anaktoria"/>
              </a:rPr>
              <a:t>Secondary KPI's - Total Casualties with respect to vehicle type for Current Year</a:t>
            </a:r>
          </a:p>
          <a:p>
            <a:pPr algn="just">
              <a:lnSpc>
                <a:spcPts val="4619"/>
              </a:lnSpc>
            </a:pPr>
          </a:p>
          <a:p>
            <a:pPr algn="just">
              <a:lnSpc>
                <a:spcPts val="4619"/>
              </a:lnSpc>
            </a:pPr>
            <a:r>
              <a:rPr lang="en-US" sz="3299">
                <a:solidFill>
                  <a:srgbClr val="000000"/>
                </a:solidFill>
                <a:latin typeface="Anaktoria"/>
              </a:rPr>
              <a:t>Monthly trend showing comparison of casualties for Current Year and Previous Year</a:t>
            </a:r>
          </a:p>
          <a:p>
            <a:pPr algn="just">
              <a:lnSpc>
                <a:spcPts val="4619"/>
              </a:lnSpc>
            </a:pPr>
          </a:p>
          <a:p>
            <a:pPr algn="just">
              <a:lnSpc>
                <a:spcPts val="4619"/>
              </a:lnSpc>
            </a:pPr>
            <a:r>
              <a:rPr lang="en-US" sz="3299">
                <a:solidFill>
                  <a:srgbClr val="000000"/>
                </a:solidFill>
                <a:latin typeface="Anaktoria"/>
              </a:rPr>
              <a:t>Casualties by Road Type for Current year</a:t>
            </a:r>
          </a:p>
          <a:p>
            <a:pPr algn="just">
              <a:lnSpc>
                <a:spcPts val="4619"/>
              </a:lnSpc>
            </a:pPr>
          </a:p>
          <a:p>
            <a:pPr algn="just">
              <a:lnSpc>
                <a:spcPts val="4619"/>
              </a:lnSpc>
            </a:pPr>
            <a:r>
              <a:rPr lang="en-US" sz="3299">
                <a:solidFill>
                  <a:srgbClr val="000000"/>
                </a:solidFill>
                <a:latin typeface="Anaktoria"/>
              </a:rPr>
              <a:t>Current Year Casualties by Area/ Location &amp; by Day/Night</a:t>
            </a:r>
          </a:p>
          <a:p>
            <a:pPr algn="just">
              <a:lnSpc>
                <a:spcPts val="4619"/>
              </a:lnSpc>
            </a:pPr>
          </a:p>
          <a:p>
            <a:pPr algn="just">
              <a:lnSpc>
                <a:spcPts val="4619"/>
              </a:lnSpc>
            </a:pPr>
            <a:r>
              <a:rPr lang="en-US" sz="3299">
                <a:solidFill>
                  <a:srgbClr val="000000"/>
                </a:solidFill>
                <a:latin typeface="Anaktoria"/>
              </a:rPr>
              <a:t>Total Casualties and Total Accidents by Location</a:t>
            </a:r>
          </a:p>
          <a:p>
            <a:pPr algn="just">
              <a:lnSpc>
                <a:spcPts val="4619"/>
              </a:lnSpc>
            </a:pPr>
          </a:p>
        </p:txBody>
      </p:sp>
      <p:sp>
        <p:nvSpPr>
          <p:cNvPr name="Freeform 4" id="4"/>
          <p:cNvSpPr/>
          <p:nvPr/>
        </p:nvSpPr>
        <p:spPr>
          <a:xfrm flipH="false" flipV="false" rot="0">
            <a:off x="535839" y="1972309"/>
            <a:ext cx="430174" cy="425709"/>
          </a:xfrm>
          <a:custGeom>
            <a:avLst/>
            <a:gdLst/>
            <a:ahLst/>
            <a:cxnLst/>
            <a:rect r="r" b="b" t="t" l="l"/>
            <a:pathLst>
              <a:path h="425709" w="430174">
                <a:moveTo>
                  <a:pt x="0" y="0"/>
                </a:moveTo>
                <a:lnTo>
                  <a:pt x="430174" y="0"/>
                </a:lnTo>
                <a:lnTo>
                  <a:pt x="430174" y="425709"/>
                </a:lnTo>
                <a:lnTo>
                  <a:pt x="0" y="4257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535839" y="6663172"/>
            <a:ext cx="430174" cy="425709"/>
          </a:xfrm>
          <a:custGeom>
            <a:avLst/>
            <a:gdLst/>
            <a:ahLst/>
            <a:cxnLst/>
            <a:rect r="r" b="b" t="t" l="l"/>
            <a:pathLst>
              <a:path h="425709" w="430174">
                <a:moveTo>
                  <a:pt x="0" y="0"/>
                </a:moveTo>
                <a:lnTo>
                  <a:pt x="430174" y="0"/>
                </a:lnTo>
                <a:lnTo>
                  <a:pt x="430174" y="425709"/>
                </a:lnTo>
                <a:lnTo>
                  <a:pt x="0" y="4257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535839" y="5437364"/>
            <a:ext cx="430174" cy="425709"/>
          </a:xfrm>
          <a:custGeom>
            <a:avLst/>
            <a:gdLst/>
            <a:ahLst/>
            <a:cxnLst/>
            <a:rect r="r" b="b" t="t" l="l"/>
            <a:pathLst>
              <a:path h="425709" w="430174">
                <a:moveTo>
                  <a:pt x="0" y="0"/>
                </a:moveTo>
                <a:lnTo>
                  <a:pt x="430174" y="0"/>
                </a:lnTo>
                <a:lnTo>
                  <a:pt x="430174" y="425708"/>
                </a:lnTo>
                <a:lnTo>
                  <a:pt x="0" y="4257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535839" y="3198118"/>
            <a:ext cx="430174" cy="425709"/>
          </a:xfrm>
          <a:custGeom>
            <a:avLst/>
            <a:gdLst/>
            <a:ahLst/>
            <a:cxnLst/>
            <a:rect r="r" b="b" t="t" l="l"/>
            <a:pathLst>
              <a:path h="425709" w="430174">
                <a:moveTo>
                  <a:pt x="0" y="0"/>
                </a:moveTo>
                <a:lnTo>
                  <a:pt x="430174" y="0"/>
                </a:lnTo>
                <a:lnTo>
                  <a:pt x="430174" y="425709"/>
                </a:lnTo>
                <a:lnTo>
                  <a:pt x="0" y="4257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535839" y="4211555"/>
            <a:ext cx="430174" cy="425709"/>
          </a:xfrm>
          <a:custGeom>
            <a:avLst/>
            <a:gdLst/>
            <a:ahLst/>
            <a:cxnLst/>
            <a:rect r="r" b="b" t="t" l="l"/>
            <a:pathLst>
              <a:path h="425709" w="430174">
                <a:moveTo>
                  <a:pt x="0" y="0"/>
                </a:moveTo>
                <a:lnTo>
                  <a:pt x="430174" y="0"/>
                </a:lnTo>
                <a:lnTo>
                  <a:pt x="430174" y="425709"/>
                </a:lnTo>
                <a:lnTo>
                  <a:pt x="0" y="4257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535839" y="7888981"/>
            <a:ext cx="430174" cy="425709"/>
          </a:xfrm>
          <a:custGeom>
            <a:avLst/>
            <a:gdLst/>
            <a:ahLst/>
            <a:cxnLst/>
            <a:rect r="r" b="b" t="t" l="l"/>
            <a:pathLst>
              <a:path h="425709" w="430174">
                <a:moveTo>
                  <a:pt x="0" y="0"/>
                </a:moveTo>
                <a:lnTo>
                  <a:pt x="430174" y="0"/>
                </a:lnTo>
                <a:lnTo>
                  <a:pt x="430174" y="425708"/>
                </a:lnTo>
                <a:lnTo>
                  <a:pt x="0" y="4257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535839" y="8955781"/>
            <a:ext cx="430174" cy="425709"/>
          </a:xfrm>
          <a:custGeom>
            <a:avLst/>
            <a:gdLst/>
            <a:ahLst/>
            <a:cxnLst/>
            <a:rect r="r" b="b" t="t" l="l"/>
            <a:pathLst>
              <a:path h="425709" w="430174">
                <a:moveTo>
                  <a:pt x="0" y="0"/>
                </a:moveTo>
                <a:lnTo>
                  <a:pt x="430174" y="0"/>
                </a:lnTo>
                <a:lnTo>
                  <a:pt x="430174" y="425708"/>
                </a:lnTo>
                <a:lnTo>
                  <a:pt x="0" y="4257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2600963" y="327968"/>
            <a:ext cx="12944143" cy="863600"/>
          </a:xfrm>
          <a:prstGeom prst="rect">
            <a:avLst/>
          </a:prstGeom>
        </p:spPr>
        <p:txBody>
          <a:bodyPr anchor="t" rtlCol="false" tIns="0" lIns="0" bIns="0" rIns="0">
            <a:spAutoFit/>
          </a:bodyPr>
          <a:lstStyle/>
          <a:p>
            <a:pPr algn="ctr">
              <a:lnSpc>
                <a:spcPts val="7000"/>
              </a:lnSpc>
            </a:pPr>
            <a:r>
              <a:rPr lang="en-US" sz="5000">
                <a:solidFill>
                  <a:srgbClr val="000000"/>
                </a:solidFill>
                <a:latin typeface="Canva Sans Bold"/>
              </a:rPr>
              <a:t>REPORT ANALYSIS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sp>
        <p:nvSpPr>
          <p:cNvPr name="AutoShape 2" id="2"/>
          <p:cNvSpPr/>
          <p:nvPr/>
        </p:nvSpPr>
        <p:spPr>
          <a:xfrm flipV="true">
            <a:off x="0" y="1616578"/>
            <a:ext cx="18718098" cy="0"/>
          </a:xfrm>
          <a:prstGeom prst="line">
            <a:avLst/>
          </a:prstGeom>
          <a:ln cap="flat" w="19050">
            <a:solidFill>
              <a:srgbClr val="000000"/>
            </a:solidFill>
            <a:prstDash val="solid"/>
            <a:headEnd type="none" len="sm" w="sm"/>
            <a:tailEnd type="none" len="sm" w="sm"/>
          </a:ln>
        </p:spPr>
      </p:sp>
      <p:sp>
        <p:nvSpPr>
          <p:cNvPr name="Freeform 3" id="3"/>
          <p:cNvSpPr/>
          <p:nvPr/>
        </p:nvSpPr>
        <p:spPr>
          <a:xfrm flipH="false" flipV="false" rot="0">
            <a:off x="15423897" y="6225650"/>
            <a:ext cx="3335395" cy="4885199"/>
          </a:xfrm>
          <a:custGeom>
            <a:avLst/>
            <a:gdLst/>
            <a:ahLst/>
            <a:cxnLst/>
            <a:rect r="r" b="b" t="t" l="l"/>
            <a:pathLst>
              <a:path h="4885199" w="3335395">
                <a:moveTo>
                  <a:pt x="0" y="0"/>
                </a:moveTo>
                <a:lnTo>
                  <a:pt x="3335395" y="0"/>
                </a:lnTo>
                <a:lnTo>
                  <a:pt x="3335395" y="4885199"/>
                </a:lnTo>
                <a:lnTo>
                  <a:pt x="0" y="4885199"/>
                </a:lnTo>
                <a:lnTo>
                  <a:pt x="0" y="0"/>
                </a:lnTo>
                <a:close/>
              </a:path>
            </a:pathLst>
          </a:custGeom>
          <a:blipFill>
            <a:blip r:embed="rId2"/>
            <a:stretch>
              <a:fillRect l="-2202" t="0" r="-2202" b="-6392"/>
            </a:stretch>
          </a:blipFill>
        </p:spPr>
      </p:sp>
      <p:sp>
        <p:nvSpPr>
          <p:cNvPr name="TextBox 4" id="4"/>
          <p:cNvSpPr txBox="true"/>
          <p:nvPr/>
        </p:nvSpPr>
        <p:spPr>
          <a:xfrm rot="0">
            <a:off x="-665758" y="288925"/>
            <a:ext cx="12944143" cy="863600"/>
          </a:xfrm>
          <a:prstGeom prst="rect">
            <a:avLst/>
          </a:prstGeom>
        </p:spPr>
        <p:txBody>
          <a:bodyPr anchor="t" rtlCol="false" tIns="0" lIns="0" bIns="0" rIns="0">
            <a:spAutoFit/>
          </a:bodyPr>
          <a:lstStyle/>
          <a:p>
            <a:pPr algn="ctr">
              <a:lnSpc>
                <a:spcPts val="7000"/>
              </a:lnSpc>
            </a:pPr>
            <a:r>
              <a:rPr lang="en-US" sz="5000">
                <a:solidFill>
                  <a:srgbClr val="000000"/>
                </a:solidFill>
                <a:latin typeface="Canva Sans Bold"/>
              </a:rPr>
              <a:t>DAX EXPRESSIONS FOR REPORT</a:t>
            </a:r>
          </a:p>
        </p:txBody>
      </p:sp>
      <p:sp>
        <p:nvSpPr>
          <p:cNvPr name="TextBox 5" id="5"/>
          <p:cNvSpPr txBox="true"/>
          <p:nvPr/>
        </p:nvSpPr>
        <p:spPr>
          <a:xfrm rot="0">
            <a:off x="1457760" y="2653958"/>
            <a:ext cx="15010129" cy="481330"/>
          </a:xfrm>
          <a:prstGeom prst="rect">
            <a:avLst/>
          </a:prstGeom>
        </p:spPr>
        <p:txBody>
          <a:bodyPr anchor="t" rtlCol="false" tIns="0" lIns="0" bIns="0" rIns="0">
            <a:spAutoFit/>
          </a:bodyPr>
          <a:lstStyle/>
          <a:p>
            <a:pPr algn="just">
              <a:lnSpc>
                <a:spcPts val="3919"/>
              </a:lnSpc>
            </a:pPr>
            <a:r>
              <a:rPr lang="en-US" sz="2799">
                <a:solidFill>
                  <a:srgbClr val="000000"/>
                </a:solidFill>
                <a:latin typeface="Anaktoria"/>
              </a:rPr>
              <a:t>CY Casualties = TOTALYTD(SUM(Data[Number_of_Casualties]),'Calendar'[Date])</a:t>
            </a:r>
          </a:p>
        </p:txBody>
      </p:sp>
      <p:sp>
        <p:nvSpPr>
          <p:cNvPr name="TextBox 6" id="6"/>
          <p:cNvSpPr txBox="true"/>
          <p:nvPr/>
        </p:nvSpPr>
        <p:spPr>
          <a:xfrm rot="0">
            <a:off x="1457760" y="3342885"/>
            <a:ext cx="18110989" cy="481330"/>
          </a:xfrm>
          <a:prstGeom prst="rect">
            <a:avLst/>
          </a:prstGeom>
        </p:spPr>
        <p:txBody>
          <a:bodyPr anchor="t" rtlCol="false" tIns="0" lIns="0" bIns="0" rIns="0">
            <a:spAutoFit/>
          </a:bodyPr>
          <a:lstStyle/>
          <a:p>
            <a:pPr algn="just">
              <a:lnSpc>
                <a:spcPts val="3919"/>
              </a:lnSpc>
            </a:pPr>
            <a:r>
              <a:rPr lang="en-US" sz="2799">
                <a:solidFill>
                  <a:srgbClr val="000000"/>
                </a:solidFill>
                <a:latin typeface="Anaktoria"/>
              </a:rPr>
              <a:t>PY Casualties = CALCULATE(SUM(Data[Number_of_Casulaties]),SAMEPERIODLASTYEAR('Calendar'[Date]))</a:t>
            </a:r>
          </a:p>
        </p:txBody>
      </p:sp>
      <p:sp>
        <p:nvSpPr>
          <p:cNvPr name="TextBox 7" id="7"/>
          <p:cNvSpPr txBox="true"/>
          <p:nvPr/>
        </p:nvSpPr>
        <p:spPr>
          <a:xfrm rot="0">
            <a:off x="1457760" y="4012762"/>
            <a:ext cx="18304330" cy="481330"/>
          </a:xfrm>
          <a:prstGeom prst="rect">
            <a:avLst/>
          </a:prstGeom>
        </p:spPr>
        <p:txBody>
          <a:bodyPr anchor="t" rtlCol="false" tIns="0" lIns="0" bIns="0" rIns="0">
            <a:spAutoFit/>
          </a:bodyPr>
          <a:lstStyle/>
          <a:p>
            <a:pPr algn="just">
              <a:lnSpc>
                <a:spcPts val="3919"/>
              </a:lnSpc>
            </a:pPr>
            <a:r>
              <a:rPr lang="en-US" sz="2799">
                <a:solidFill>
                  <a:srgbClr val="000000"/>
                </a:solidFill>
                <a:latin typeface="Anaktoria"/>
              </a:rPr>
              <a:t>YoY Casualties = ([CY Casualties]-[PY Casualties])/PY Casualties]</a:t>
            </a:r>
          </a:p>
        </p:txBody>
      </p:sp>
      <p:sp>
        <p:nvSpPr>
          <p:cNvPr name="TextBox 8" id="8"/>
          <p:cNvSpPr txBox="true"/>
          <p:nvPr/>
        </p:nvSpPr>
        <p:spPr>
          <a:xfrm rot="0">
            <a:off x="1457760" y="4747063"/>
            <a:ext cx="18110989" cy="481330"/>
          </a:xfrm>
          <a:prstGeom prst="rect">
            <a:avLst/>
          </a:prstGeom>
        </p:spPr>
        <p:txBody>
          <a:bodyPr anchor="t" rtlCol="false" tIns="0" lIns="0" bIns="0" rIns="0">
            <a:spAutoFit/>
          </a:bodyPr>
          <a:lstStyle/>
          <a:p>
            <a:pPr algn="just">
              <a:lnSpc>
                <a:spcPts val="3919"/>
              </a:lnSpc>
            </a:pPr>
            <a:r>
              <a:rPr lang="en-US" sz="2799">
                <a:solidFill>
                  <a:srgbClr val="000000"/>
                </a:solidFill>
                <a:latin typeface="Anaktoria"/>
              </a:rPr>
              <a:t>CY Accident  Count= TOTALYTD(COUNT(Date[Accident_Index]),'Calendar'[Date])</a:t>
            </a:r>
          </a:p>
        </p:txBody>
      </p:sp>
      <p:sp>
        <p:nvSpPr>
          <p:cNvPr name="TextBox 9" id="9"/>
          <p:cNvSpPr txBox="true"/>
          <p:nvPr/>
        </p:nvSpPr>
        <p:spPr>
          <a:xfrm rot="0">
            <a:off x="1457760" y="5481364"/>
            <a:ext cx="18110989" cy="481330"/>
          </a:xfrm>
          <a:prstGeom prst="rect">
            <a:avLst/>
          </a:prstGeom>
        </p:spPr>
        <p:txBody>
          <a:bodyPr anchor="t" rtlCol="false" tIns="0" lIns="0" bIns="0" rIns="0">
            <a:spAutoFit/>
          </a:bodyPr>
          <a:lstStyle/>
          <a:p>
            <a:pPr algn="just">
              <a:lnSpc>
                <a:spcPts val="3919"/>
              </a:lnSpc>
            </a:pPr>
            <a:r>
              <a:rPr lang="en-US" sz="2799">
                <a:solidFill>
                  <a:srgbClr val="000000"/>
                </a:solidFill>
                <a:latin typeface="Anaktoria"/>
              </a:rPr>
              <a:t>PY Accidents  = CALCULATE(COUNT(Data[Accident_Index]),SAMEPERIODLASTYEAR('Calendar'[Date]))</a:t>
            </a:r>
          </a:p>
        </p:txBody>
      </p:sp>
      <p:sp>
        <p:nvSpPr>
          <p:cNvPr name="TextBox 10" id="10"/>
          <p:cNvSpPr txBox="true"/>
          <p:nvPr/>
        </p:nvSpPr>
        <p:spPr>
          <a:xfrm rot="0">
            <a:off x="1457760" y="6219427"/>
            <a:ext cx="18110989" cy="481330"/>
          </a:xfrm>
          <a:prstGeom prst="rect">
            <a:avLst/>
          </a:prstGeom>
        </p:spPr>
        <p:txBody>
          <a:bodyPr anchor="t" rtlCol="false" tIns="0" lIns="0" bIns="0" rIns="0">
            <a:spAutoFit/>
          </a:bodyPr>
          <a:lstStyle/>
          <a:p>
            <a:pPr algn="just">
              <a:lnSpc>
                <a:spcPts val="3919"/>
              </a:lnSpc>
            </a:pPr>
            <a:r>
              <a:rPr lang="en-US" sz="2799">
                <a:solidFill>
                  <a:srgbClr val="000000"/>
                </a:solidFill>
                <a:latin typeface="Anaktoria"/>
              </a:rPr>
              <a:t>YoY Accidents  =([CY Accident Count]-[PY Accidents])/[PY Accidents]</a:t>
            </a:r>
          </a:p>
        </p:txBody>
      </p:sp>
      <p:sp>
        <p:nvSpPr>
          <p:cNvPr name="Freeform 11" id="11"/>
          <p:cNvSpPr/>
          <p:nvPr/>
        </p:nvSpPr>
        <p:spPr>
          <a:xfrm flipH="false" flipV="false" rot="0">
            <a:off x="966013" y="2787730"/>
            <a:ext cx="215087" cy="212854"/>
          </a:xfrm>
          <a:custGeom>
            <a:avLst/>
            <a:gdLst/>
            <a:ahLst/>
            <a:cxnLst/>
            <a:rect r="r" b="b" t="t" l="l"/>
            <a:pathLst>
              <a:path h="212854" w="215087">
                <a:moveTo>
                  <a:pt x="0" y="0"/>
                </a:moveTo>
                <a:lnTo>
                  <a:pt x="215087" y="0"/>
                </a:lnTo>
                <a:lnTo>
                  <a:pt x="215087" y="212855"/>
                </a:lnTo>
                <a:lnTo>
                  <a:pt x="0" y="21285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966013" y="6366004"/>
            <a:ext cx="215087" cy="212854"/>
          </a:xfrm>
          <a:custGeom>
            <a:avLst/>
            <a:gdLst/>
            <a:ahLst/>
            <a:cxnLst/>
            <a:rect r="r" b="b" t="t" l="l"/>
            <a:pathLst>
              <a:path h="212854" w="215087">
                <a:moveTo>
                  <a:pt x="0" y="0"/>
                </a:moveTo>
                <a:lnTo>
                  <a:pt x="215087" y="0"/>
                </a:lnTo>
                <a:lnTo>
                  <a:pt x="215087" y="212855"/>
                </a:lnTo>
                <a:lnTo>
                  <a:pt x="0" y="21285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966013" y="5600700"/>
            <a:ext cx="215087" cy="212854"/>
          </a:xfrm>
          <a:custGeom>
            <a:avLst/>
            <a:gdLst/>
            <a:ahLst/>
            <a:cxnLst/>
            <a:rect r="r" b="b" t="t" l="l"/>
            <a:pathLst>
              <a:path h="212854" w="215087">
                <a:moveTo>
                  <a:pt x="0" y="0"/>
                </a:moveTo>
                <a:lnTo>
                  <a:pt x="215087" y="0"/>
                </a:lnTo>
                <a:lnTo>
                  <a:pt x="215087" y="212854"/>
                </a:lnTo>
                <a:lnTo>
                  <a:pt x="0" y="212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966013" y="3436660"/>
            <a:ext cx="215087" cy="212854"/>
          </a:xfrm>
          <a:custGeom>
            <a:avLst/>
            <a:gdLst/>
            <a:ahLst/>
            <a:cxnLst/>
            <a:rect r="r" b="b" t="t" l="l"/>
            <a:pathLst>
              <a:path h="212854" w="215087">
                <a:moveTo>
                  <a:pt x="0" y="0"/>
                </a:moveTo>
                <a:lnTo>
                  <a:pt x="215087" y="0"/>
                </a:lnTo>
                <a:lnTo>
                  <a:pt x="215087" y="212854"/>
                </a:lnTo>
                <a:lnTo>
                  <a:pt x="0" y="212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5" id="15"/>
          <p:cNvSpPr/>
          <p:nvPr/>
        </p:nvSpPr>
        <p:spPr>
          <a:xfrm flipH="false" flipV="false" rot="0">
            <a:off x="966013" y="4162212"/>
            <a:ext cx="215087" cy="212854"/>
          </a:xfrm>
          <a:custGeom>
            <a:avLst/>
            <a:gdLst/>
            <a:ahLst/>
            <a:cxnLst/>
            <a:rect r="r" b="b" t="t" l="l"/>
            <a:pathLst>
              <a:path h="212854" w="215087">
                <a:moveTo>
                  <a:pt x="0" y="0"/>
                </a:moveTo>
                <a:lnTo>
                  <a:pt x="215087" y="0"/>
                </a:lnTo>
                <a:lnTo>
                  <a:pt x="215087" y="212854"/>
                </a:lnTo>
                <a:lnTo>
                  <a:pt x="0" y="212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6" id="16"/>
          <p:cNvSpPr/>
          <p:nvPr/>
        </p:nvSpPr>
        <p:spPr>
          <a:xfrm flipH="false" flipV="false" rot="0">
            <a:off x="966013" y="4930646"/>
            <a:ext cx="215087" cy="212854"/>
          </a:xfrm>
          <a:custGeom>
            <a:avLst/>
            <a:gdLst/>
            <a:ahLst/>
            <a:cxnLst/>
            <a:rect r="r" b="b" t="t" l="l"/>
            <a:pathLst>
              <a:path h="212854" w="215087">
                <a:moveTo>
                  <a:pt x="0" y="0"/>
                </a:moveTo>
                <a:lnTo>
                  <a:pt x="215087" y="0"/>
                </a:lnTo>
                <a:lnTo>
                  <a:pt x="215087" y="212854"/>
                </a:lnTo>
                <a:lnTo>
                  <a:pt x="0" y="212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sp>
        <p:nvSpPr>
          <p:cNvPr name="AutoShape 2" id="2"/>
          <p:cNvSpPr/>
          <p:nvPr/>
        </p:nvSpPr>
        <p:spPr>
          <a:xfrm flipV="true">
            <a:off x="-5112" y="2342593"/>
            <a:ext cx="18293112" cy="0"/>
          </a:xfrm>
          <a:prstGeom prst="line">
            <a:avLst/>
          </a:prstGeom>
          <a:ln cap="flat" w="19050">
            <a:solidFill>
              <a:srgbClr val="000000"/>
            </a:solidFill>
            <a:prstDash val="solid"/>
            <a:headEnd type="none" len="sm" w="sm"/>
            <a:tailEnd type="none" len="sm" w="sm"/>
          </a:ln>
        </p:spPr>
      </p:sp>
      <p:sp>
        <p:nvSpPr>
          <p:cNvPr name="TextBox 3" id="3"/>
          <p:cNvSpPr txBox="true"/>
          <p:nvPr/>
        </p:nvSpPr>
        <p:spPr>
          <a:xfrm rot="0">
            <a:off x="619194" y="165100"/>
            <a:ext cx="4943118" cy="863600"/>
          </a:xfrm>
          <a:prstGeom prst="rect">
            <a:avLst/>
          </a:prstGeom>
        </p:spPr>
        <p:txBody>
          <a:bodyPr anchor="t" rtlCol="false" tIns="0" lIns="0" bIns="0" rIns="0">
            <a:spAutoFit/>
          </a:bodyPr>
          <a:lstStyle/>
          <a:p>
            <a:pPr algn="ctr">
              <a:lnSpc>
                <a:spcPts val="7000"/>
              </a:lnSpc>
            </a:pPr>
            <a:r>
              <a:rPr lang="en-US" sz="5000">
                <a:solidFill>
                  <a:srgbClr val="000000"/>
                </a:solidFill>
                <a:latin typeface="Canva Sans Bold"/>
              </a:rPr>
              <a:t>SECURITY ROLE</a:t>
            </a:r>
          </a:p>
        </p:txBody>
      </p:sp>
      <p:sp>
        <p:nvSpPr>
          <p:cNvPr name="TextBox 4" id="4"/>
          <p:cNvSpPr txBox="true"/>
          <p:nvPr/>
        </p:nvSpPr>
        <p:spPr>
          <a:xfrm rot="0">
            <a:off x="2310676" y="3876074"/>
            <a:ext cx="17668806" cy="3545696"/>
          </a:xfrm>
          <a:prstGeom prst="rect">
            <a:avLst/>
          </a:prstGeom>
        </p:spPr>
        <p:txBody>
          <a:bodyPr anchor="t" rtlCol="false" tIns="0" lIns="0" bIns="0" rIns="0">
            <a:spAutoFit/>
          </a:bodyPr>
          <a:lstStyle/>
          <a:p>
            <a:pPr>
              <a:lnSpc>
                <a:spcPts val="5642"/>
              </a:lnSpc>
            </a:pPr>
            <a:r>
              <a:rPr lang="en-US" sz="4030">
                <a:solidFill>
                  <a:srgbClr val="000000"/>
                </a:solidFill>
                <a:latin typeface="Canva Sans Bold"/>
              </a:rPr>
              <a:t>Admin: </a:t>
            </a:r>
            <a:r>
              <a:rPr lang="en-US" sz="4030">
                <a:solidFill>
                  <a:srgbClr val="000000"/>
                </a:solidFill>
                <a:latin typeface="Canva Sans"/>
              </a:rPr>
              <a:t>Monika</a:t>
            </a:r>
          </a:p>
          <a:p>
            <a:pPr>
              <a:lnSpc>
                <a:spcPts val="5642"/>
              </a:lnSpc>
            </a:pPr>
            <a:r>
              <a:rPr lang="en-US" sz="4030">
                <a:solidFill>
                  <a:srgbClr val="000000"/>
                </a:solidFill>
                <a:latin typeface="Canva Sans Bold"/>
              </a:rPr>
              <a:t>Harshini - </a:t>
            </a:r>
            <a:r>
              <a:rPr lang="en-US" sz="4030">
                <a:solidFill>
                  <a:srgbClr val="000000"/>
                </a:solidFill>
                <a:latin typeface="Canva Sans"/>
              </a:rPr>
              <a:t>Hidden DATA</a:t>
            </a:r>
          </a:p>
          <a:p>
            <a:pPr>
              <a:lnSpc>
                <a:spcPts val="5642"/>
              </a:lnSpc>
            </a:pPr>
            <a:r>
              <a:rPr lang="en-US" sz="4030">
                <a:solidFill>
                  <a:srgbClr val="000000"/>
                </a:solidFill>
                <a:latin typeface="Canva Sans Bold"/>
              </a:rPr>
              <a:t>Kasthuri - </a:t>
            </a:r>
            <a:r>
              <a:rPr lang="en-US" sz="4030">
                <a:solidFill>
                  <a:srgbClr val="000000"/>
                </a:solidFill>
                <a:latin typeface="Canva Sans"/>
              </a:rPr>
              <a:t>HiddenACCIDENT_INDEX, ACCIDENT_DATE,</a:t>
            </a:r>
          </a:p>
          <a:p>
            <a:pPr>
              <a:lnSpc>
                <a:spcPts val="5642"/>
              </a:lnSpc>
            </a:pPr>
            <a:r>
              <a:rPr lang="en-US" sz="4030">
                <a:solidFill>
                  <a:srgbClr val="000000"/>
                </a:solidFill>
                <a:latin typeface="Canva Sans"/>
              </a:rPr>
              <a:t>JUNCTION CONTROL</a:t>
            </a:r>
          </a:p>
          <a:p>
            <a:pPr>
              <a:lnSpc>
                <a:spcPts val="5642"/>
              </a:lnSpc>
            </a:pPr>
            <a:r>
              <a:rPr lang="en-US" sz="4030">
                <a:solidFill>
                  <a:srgbClr val="000000"/>
                </a:solidFill>
                <a:latin typeface="Canva Sans Bold"/>
              </a:rPr>
              <a:t>Dhanush Priya - </a:t>
            </a:r>
            <a:r>
              <a:rPr lang="en-US" sz="4030">
                <a:solidFill>
                  <a:srgbClr val="000000"/>
                </a:solidFill>
                <a:latin typeface="Canva Sans"/>
              </a:rPr>
              <a:t>Hidden CALENDER ,MONTH AND NUMBER</a:t>
            </a:r>
          </a:p>
        </p:txBody>
      </p:sp>
      <p:sp>
        <p:nvSpPr>
          <p:cNvPr name="Freeform 5" id="5"/>
          <p:cNvSpPr/>
          <p:nvPr/>
        </p:nvSpPr>
        <p:spPr>
          <a:xfrm flipH="false" flipV="false" rot="0">
            <a:off x="1566128" y="3952274"/>
            <a:ext cx="430174" cy="425709"/>
          </a:xfrm>
          <a:custGeom>
            <a:avLst/>
            <a:gdLst/>
            <a:ahLst/>
            <a:cxnLst/>
            <a:rect r="r" b="b" t="t" l="l"/>
            <a:pathLst>
              <a:path h="425709" w="430174">
                <a:moveTo>
                  <a:pt x="0" y="0"/>
                </a:moveTo>
                <a:lnTo>
                  <a:pt x="430174" y="0"/>
                </a:lnTo>
                <a:lnTo>
                  <a:pt x="430174" y="425708"/>
                </a:lnTo>
                <a:lnTo>
                  <a:pt x="0" y="4257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566128" y="6995251"/>
            <a:ext cx="430174" cy="425709"/>
          </a:xfrm>
          <a:custGeom>
            <a:avLst/>
            <a:gdLst/>
            <a:ahLst/>
            <a:cxnLst/>
            <a:rect r="r" b="b" t="t" l="l"/>
            <a:pathLst>
              <a:path h="425709" w="430174">
                <a:moveTo>
                  <a:pt x="0" y="0"/>
                </a:moveTo>
                <a:lnTo>
                  <a:pt x="430174" y="0"/>
                </a:lnTo>
                <a:lnTo>
                  <a:pt x="430174" y="425708"/>
                </a:lnTo>
                <a:lnTo>
                  <a:pt x="0" y="4257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566128" y="5474167"/>
            <a:ext cx="430174" cy="425709"/>
          </a:xfrm>
          <a:custGeom>
            <a:avLst/>
            <a:gdLst/>
            <a:ahLst/>
            <a:cxnLst/>
            <a:rect r="r" b="b" t="t" l="l"/>
            <a:pathLst>
              <a:path h="425709" w="430174">
                <a:moveTo>
                  <a:pt x="0" y="0"/>
                </a:moveTo>
                <a:lnTo>
                  <a:pt x="430174" y="0"/>
                </a:lnTo>
                <a:lnTo>
                  <a:pt x="430174" y="425709"/>
                </a:lnTo>
                <a:lnTo>
                  <a:pt x="0" y="4257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66128" y="4789420"/>
            <a:ext cx="430174" cy="425709"/>
          </a:xfrm>
          <a:custGeom>
            <a:avLst/>
            <a:gdLst/>
            <a:ahLst/>
            <a:cxnLst/>
            <a:rect r="r" b="b" t="t" l="l"/>
            <a:pathLst>
              <a:path h="425709" w="430174">
                <a:moveTo>
                  <a:pt x="0" y="0"/>
                </a:moveTo>
                <a:lnTo>
                  <a:pt x="430174" y="0"/>
                </a:lnTo>
                <a:lnTo>
                  <a:pt x="430174" y="425709"/>
                </a:lnTo>
                <a:lnTo>
                  <a:pt x="0" y="4257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sp>
        <p:nvSpPr>
          <p:cNvPr name="AutoShape 2" id="2"/>
          <p:cNvSpPr/>
          <p:nvPr/>
        </p:nvSpPr>
        <p:spPr>
          <a:xfrm flipV="true">
            <a:off x="0" y="1471361"/>
            <a:ext cx="18293112" cy="0"/>
          </a:xfrm>
          <a:prstGeom prst="line">
            <a:avLst/>
          </a:prstGeom>
          <a:ln cap="flat" w="19050">
            <a:solidFill>
              <a:srgbClr val="000000"/>
            </a:solidFill>
            <a:prstDash val="solid"/>
            <a:headEnd type="none" len="sm" w="sm"/>
            <a:tailEnd type="none" len="sm" w="sm"/>
          </a:ln>
        </p:spPr>
      </p:sp>
      <p:sp>
        <p:nvSpPr>
          <p:cNvPr name="Freeform 3" id="3"/>
          <p:cNvSpPr/>
          <p:nvPr/>
        </p:nvSpPr>
        <p:spPr>
          <a:xfrm flipH="false" flipV="false" rot="0">
            <a:off x="2236809" y="1909511"/>
            <a:ext cx="13814382" cy="7855834"/>
          </a:xfrm>
          <a:custGeom>
            <a:avLst/>
            <a:gdLst/>
            <a:ahLst/>
            <a:cxnLst/>
            <a:rect r="r" b="b" t="t" l="l"/>
            <a:pathLst>
              <a:path h="7855834" w="13814382">
                <a:moveTo>
                  <a:pt x="0" y="0"/>
                </a:moveTo>
                <a:lnTo>
                  <a:pt x="13814382" y="0"/>
                </a:lnTo>
                <a:lnTo>
                  <a:pt x="13814382" y="7855834"/>
                </a:lnTo>
                <a:lnTo>
                  <a:pt x="0" y="7855834"/>
                </a:lnTo>
                <a:lnTo>
                  <a:pt x="0" y="0"/>
                </a:lnTo>
                <a:close/>
              </a:path>
            </a:pathLst>
          </a:custGeom>
          <a:blipFill>
            <a:blip r:embed="rId2"/>
            <a:stretch>
              <a:fillRect l="-1744" t="-20451" r="-2326" b="-20962"/>
            </a:stretch>
          </a:blipFill>
        </p:spPr>
      </p:sp>
      <p:sp>
        <p:nvSpPr>
          <p:cNvPr name="TextBox 4" id="4"/>
          <p:cNvSpPr txBox="true"/>
          <p:nvPr/>
        </p:nvSpPr>
        <p:spPr>
          <a:xfrm rot="0">
            <a:off x="1477180" y="165100"/>
            <a:ext cx="2684254" cy="863600"/>
          </a:xfrm>
          <a:prstGeom prst="rect">
            <a:avLst/>
          </a:prstGeom>
        </p:spPr>
        <p:txBody>
          <a:bodyPr anchor="t" rtlCol="false" tIns="0" lIns="0" bIns="0" rIns="0">
            <a:spAutoFit/>
          </a:bodyPr>
          <a:lstStyle/>
          <a:p>
            <a:pPr algn="ctr">
              <a:lnSpc>
                <a:spcPts val="7000"/>
              </a:lnSpc>
            </a:pPr>
            <a:r>
              <a:rPr lang="en-US" sz="5000">
                <a:solidFill>
                  <a:srgbClr val="000000"/>
                </a:solidFill>
                <a:latin typeface="Canva Sans Bold"/>
              </a:rPr>
              <a:t>REPORT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DAFrSv1g-jI</dc:identifier>
  <dcterms:modified xsi:type="dcterms:W3CDTF">2011-08-01T06:04:30Z</dcterms:modified>
  <cp:revision>1</cp:revision>
  <dc:title>Power bi Project  Presentation</dc:title>
</cp:coreProperties>
</file>

<file path=docProps/thumbnail.jpeg>
</file>